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282" r:id="rId3"/>
    <p:sldId id="600" r:id="rId4"/>
    <p:sldId id="721" r:id="rId5"/>
    <p:sldId id="696" r:id="rId6"/>
    <p:sldId id="707" r:id="rId7"/>
    <p:sldId id="674" r:id="rId8"/>
    <p:sldId id="722" r:id="rId9"/>
    <p:sldId id="602" r:id="rId10"/>
    <p:sldId id="273" r:id="rId11"/>
    <p:sldId id="274" r:id="rId12"/>
    <p:sldId id="27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600"/>
            <p14:sldId id="721"/>
            <p14:sldId id="696"/>
            <p14:sldId id="707"/>
            <p14:sldId id="674"/>
            <p14:sldId id="722"/>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6447" autoAdjust="0"/>
  </p:normalViewPr>
  <p:slideViewPr>
    <p:cSldViewPr snapToGrid="0">
      <p:cViewPr varScale="1">
        <p:scale>
          <a:sx n="110" d="100"/>
          <a:sy n="110" d="100"/>
        </p:scale>
        <p:origin x="1698" y="11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2020-11-02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Linear maps and linear operators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Linear maps and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Linear maps and linear operators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Linear maps and linear operators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Linear maps and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Linear maps and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Linear maps and linear operators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m4a"/><Relationship Id="rId7" Type="http://schemas.openxmlformats.org/officeDocument/2006/relationships/image" Target="../media/image9.wmf"/><Relationship Id="rId12" Type="http://schemas.openxmlformats.org/officeDocument/2006/relationships/image" Target="../media/image8.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1.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3.m4a"/><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media" Target="../media/media5.m4a"/><Relationship Id="rId7" Type="http://schemas.openxmlformats.org/officeDocument/2006/relationships/image" Target="../media/image10.wm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slideLayout" Target="../slideLayouts/slideLayout2.xml"/><Relationship Id="rId4" Type="http://schemas.openxmlformats.org/officeDocument/2006/relationships/audio" Target="../media/media5.m4a"/></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6.bin"/><Relationship Id="rId3" Type="http://schemas.microsoft.com/office/2007/relationships/media" Target="../media/media7.m4a"/><Relationship Id="rId7" Type="http://schemas.openxmlformats.org/officeDocument/2006/relationships/image" Target="../media/image12.wmf"/><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7.m4a"/><Relationship Id="rId9" Type="http://schemas.openxmlformats.org/officeDocument/2006/relationships/image" Target="../media/image13.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8.bin"/><Relationship Id="rId3" Type="http://schemas.microsoft.com/office/2007/relationships/media" Target="../media/media8.m4a"/><Relationship Id="rId7" Type="http://schemas.openxmlformats.org/officeDocument/2006/relationships/image" Target="../media/image14.wmf"/><Relationship Id="rId12" Type="http://schemas.openxmlformats.org/officeDocument/2006/relationships/image" Target="../media/image8.png"/><Relationship Id="rId2" Type="http://schemas.openxmlformats.org/officeDocument/2006/relationships/tags" Target="../tags/tag6.xml"/><Relationship Id="rId1" Type="http://schemas.openxmlformats.org/officeDocument/2006/relationships/vmlDrawing" Target="../drawings/vmlDrawing4.vml"/><Relationship Id="rId6" Type="http://schemas.openxmlformats.org/officeDocument/2006/relationships/oleObject" Target="../embeddings/oleObject7.bin"/><Relationship Id="rId11" Type="http://schemas.openxmlformats.org/officeDocument/2006/relationships/image" Target="../media/image16.wmf"/><Relationship Id="rId5" Type="http://schemas.openxmlformats.org/officeDocument/2006/relationships/slideLayout" Target="../slideLayouts/slideLayout2.xml"/><Relationship Id="rId10" Type="http://schemas.openxmlformats.org/officeDocument/2006/relationships/oleObject" Target="../embeddings/oleObject9.bin"/><Relationship Id="rId4" Type="http://schemas.openxmlformats.org/officeDocument/2006/relationships/audio" Target="../media/media8.m4a"/><Relationship Id="rId9" Type="http://schemas.openxmlformats.org/officeDocument/2006/relationships/image" Target="../media/image15.w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8 Linear maps and </a:t>
            </a:r>
            <a:r>
              <a:rPr lang="en-US"/>
              <a:t>linear operators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85CD8867-C0F3-4469-A6EB-8E96AFD09BA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1688"/>
    </mc:Choice>
    <mc:Fallback xmlns="">
      <p:transition spd="slow" advTm="116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maps and operators on vector spaces</a:t>
            </a:r>
          </a:p>
          <a:p>
            <a:pPr lvl="1"/>
            <a:r>
              <a:rPr lang="en-US" dirty="0"/>
              <a:t>Give some background</a:t>
            </a:r>
          </a:p>
          <a:p>
            <a:pPr lvl="1"/>
            <a:r>
              <a:rPr lang="en-US" dirty="0"/>
              <a:t>Define the image and range of maps</a:t>
            </a:r>
          </a:p>
          <a:p>
            <a:pPr lvl="1"/>
            <a:r>
              <a:rPr lang="en-US" dirty="0">
                <a:latin typeface="Times New Roman" panose="02020603050405020304" pitchFamily="18" charset="0"/>
              </a:rPr>
              <a:t>Give some examples</a:t>
            </a:r>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FA22F4C2-BD4D-41C0-A3D7-232093F3A4D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19350"/>
    </mc:Choice>
    <mc:Fallback xmlns="">
      <p:transition spd="slow" advTm="19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endParaRPr lang="en-CA" dirty="0"/>
          </a:p>
        </p:txBody>
      </p:sp>
      <p:sp>
        <p:nvSpPr>
          <p:cNvPr id="3" name="Content Placeholder 2"/>
          <p:cNvSpPr>
            <a:spLocks noGrp="1"/>
          </p:cNvSpPr>
          <p:nvPr>
            <p:ph idx="1"/>
          </p:nvPr>
        </p:nvSpPr>
        <p:spPr/>
        <p:txBody>
          <a:bodyPr/>
          <a:lstStyle/>
          <a:p>
            <a:r>
              <a:rPr lang="en-US" dirty="0"/>
              <a:t>In engineering, any signal,</a:t>
            </a:r>
            <a:br>
              <a:rPr lang="en-US" dirty="0"/>
            </a:br>
            <a:r>
              <a:rPr lang="en-US" dirty="0"/>
              <a:t>	be it continuous-time or discrete-time,</a:t>
            </a:r>
            <a:br>
              <a:rPr lang="en-US" dirty="0"/>
            </a:br>
            <a:r>
              <a:rPr lang="en-US" dirty="0"/>
              <a:t>may be represented as a vector</a:t>
            </a:r>
          </a:p>
          <a:p>
            <a:pPr lvl="1"/>
            <a:r>
              <a:rPr lang="en-US" dirty="0"/>
              <a:t>Voltages</a:t>
            </a:r>
          </a:p>
          <a:p>
            <a:pPr lvl="1"/>
            <a:r>
              <a:rPr lang="en-US" dirty="0"/>
              <a:t>Sound</a:t>
            </a:r>
          </a:p>
          <a:p>
            <a:pPr lvl="1"/>
            <a:r>
              <a:rPr lang="en-US" dirty="0"/>
              <a:t>Temperatures</a:t>
            </a:r>
          </a:p>
          <a:p>
            <a:pPr lvl="1"/>
            <a:r>
              <a:rPr lang="en-US" dirty="0"/>
              <a:t>Concentrations of chemicals</a:t>
            </a:r>
          </a:p>
          <a:p>
            <a:pPr lvl="1"/>
            <a:r>
              <a:rPr lang="en-US" dirty="0"/>
              <a:t>Global positioning system coordinates</a:t>
            </a:r>
          </a:p>
          <a:p>
            <a:r>
              <a:rPr lang="en-US" dirty="0"/>
              <a:t>Engineers must extract information from such signals</a:t>
            </a:r>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a:extLst>
              <a:ext uri="{FF2B5EF4-FFF2-40B4-BE49-F238E27FC236}">
                <a16:creationId xmlns:a16="http://schemas.microsoft.com/office/drawing/2014/main" id="{7CD88430-C913-4EFA-899F-98101522DA75}"/>
              </a:ext>
            </a:extLst>
          </p:cNvPr>
          <p:cNvGraphicFramePr>
            <a:graphicFrameLocks noChangeAspect="1"/>
          </p:cNvGraphicFramePr>
          <p:nvPr>
            <p:extLst>
              <p:ext uri="{D42A27DB-BD31-4B8C-83A1-F6EECF244321}">
                <p14:modId xmlns:p14="http://schemas.microsoft.com/office/powerpoint/2010/main" val="3608740161"/>
              </p:ext>
            </p:extLst>
          </p:nvPr>
        </p:nvGraphicFramePr>
        <p:xfrm>
          <a:off x="3164823" y="5286352"/>
          <a:ext cx="420688" cy="414338"/>
        </p:xfrm>
        <a:graphic>
          <a:graphicData uri="http://schemas.openxmlformats.org/presentationml/2006/ole">
            <mc:AlternateContent xmlns:mc="http://schemas.openxmlformats.org/markup-compatibility/2006">
              <mc:Choice xmlns:v="urn:schemas-microsoft-com:vml" Requires="v">
                <p:oleObj spid="_x0000_s459815" name="Equation" r:id="rId6" imgW="177480" imgH="190440" progId="Equation.DSMT4">
                  <p:embed/>
                </p:oleObj>
              </mc:Choice>
              <mc:Fallback>
                <p:oleObj name="Equation" r:id="rId6" imgW="177480" imgH="190440" progId="Equation.DSMT4">
                  <p:embed/>
                  <p:pic>
                    <p:nvPicPr>
                      <p:cNvPr id="7" name="Object 6"/>
                      <p:cNvPicPr>
                        <a:picLocks noChangeAspect="1" noChangeArrowheads="1"/>
                      </p:cNvPicPr>
                      <p:nvPr/>
                    </p:nvPicPr>
                    <p:blipFill>
                      <a:blip r:embed="rId7"/>
                      <a:srcRect/>
                      <a:stretch>
                        <a:fillRect/>
                      </a:stretch>
                    </p:blipFill>
                    <p:spPr bwMode="auto">
                      <a:xfrm>
                        <a:off x="3164823" y="5286352"/>
                        <a:ext cx="420688" cy="414338"/>
                      </a:xfrm>
                      <a:prstGeom prst="rect">
                        <a:avLst/>
                      </a:prstGeom>
                      <a:noFill/>
                      <a:ln>
                        <a:noFill/>
                      </a:ln>
                    </p:spPr>
                  </p:pic>
                </p:oleObj>
              </mc:Fallback>
            </mc:AlternateContent>
          </a:graphicData>
        </a:graphic>
      </p:graphicFrame>
      <p:sp>
        <p:nvSpPr>
          <p:cNvPr id="7" name="Rectangle 6">
            <a:extLst>
              <a:ext uri="{FF2B5EF4-FFF2-40B4-BE49-F238E27FC236}">
                <a16:creationId xmlns:a16="http://schemas.microsoft.com/office/drawing/2014/main" id="{A8C01E2E-3022-4D0C-8E00-CE308249877D}"/>
              </a:ext>
            </a:extLst>
          </p:cNvPr>
          <p:cNvSpPr/>
          <p:nvPr/>
        </p:nvSpPr>
        <p:spPr>
          <a:xfrm>
            <a:off x="4328166" y="5209337"/>
            <a:ext cx="511175" cy="50877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Object 9">
            <a:extLst>
              <a:ext uri="{FF2B5EF4-FFF2-40B4-BE49-F238E27FC236}">
                <a16:creationId xmlns:a16="http://schemas.microsoft.com/office/drawing/2014/main" id="{4EE01955-CF47-4B26-AF65-AF4C45E16B80}"/>
              </a:ext>
            </a:extLst>
          </p:cNvPr>
          <p:cNvGraphicFramePr>
            <a:graphicFrameLocks noChangeAspect="1"/>
          </p:cNvGraphicFramePr>
          <p:nvPr>
            <p:extLst>
              <p:ext uri="{D42A27DB-BD31-4B8C-83A1-F6EECF244321}">
                <p14:modId xmlns:p14="http://schemas.microsoft.com/office/powerpoint/2010/main" val="3902144130"/>
              </p:ext>
            </p:extLst>
          </p:nvPr>
        </p:nvGraphicFramePr>
        <p:xfrm>
          <a:off x="4328166" y="5191919"/>
          <a:ext cx="511175" cy="498475"/>
        </p:xfrm>
        <a:graphic>
          <a:graphicData uri="http://schemas.openxmlformats.org/presentationml/2006/ole">
            <mc:AlternateContent xmlns:mc="http://schemas.openxmlformats.org/markup-compatibility/2006">
              <mc:Choice xmlns:v="urn:schemas-microsoft-com:vml" Requires="v">
                <p:oleObj spid="_x0000_s459816" name="Equation" r:id="rId8" imgW="215640" imgH="228600" progId="Equation.DSMT4">
                  <p:embed/>
                </p:oleObj>
              </mc:Choice>
              <mc:Fallback>
                <p:oleObj name="Equation" r:id="rId8" imgW="215640" imgH="228600" progId="Equation.DSMT4">
                  <p:embed/>
                  <p:pic>
                    <p:nvPicPr>
                      <p:cNvPr id="8" name="Object 7">
                        <a:extLst>
                          <a:ext uri="{FF2B5EF4-FFF2-40B4-BE49-F238E27FC236}">
                            <a16:creationId xmlns:a16="http://schemas.microsoft.com/office/drawing/2014/main" id="{7CD88430-C913-4EFA-899F-98101522DA75}"/>
                          </a:ext>
                        </a:extLst>
                      </p:cNvPr>
                      <p:cNvPicPr>
                        <a:picLocks noChangeAspect="1" noChangeArrowheads="1"/>
                      </p:cNvPicPr>
                      <p:nvPr/>
                    </p:nvPicPr>
                    <p:blipFill>
                      <a:blip r:embed="rId9"/>
                      <a:srcRect/>
                      <a:stretch>
                        <a:fillRect/>
                      </a:stretch>
                    </p:blipFill>
                    <p:spPr bwMode="auto">
                      <a:xfrm>
                        <a:off x="4328166" y="5191919"/>
                        <a:ext cx="511175" cy="498475"/>
                      </a:xfrm>
                      <a:prstGeom prst="rect">
                        <a:avLst/>
                      </a:prstGeom>
                      <a:noFill/>
                      <a:ln>
                        <a:noFill/>
                      </a:ln>
                    </p:spPr>
                  </p:pic>
                </p:oleObj>
              </mc:Fallback>
            </mc:AlternateContent>
          </a:graphicData>
        </a:graphic>
      </p:graphicFrame>
      <p:cxnSp>
        <p:nvCxnSpPr>
          <p:cNvPr id="11" name="Straight Arrow Connector 10">
            <a:extLst>
              <a:ext uri="{FF2B5EF4-FFF2-40B4-BE49-F238E27FC236}">
                <a16:creationId xmlns:a16="http://schemas.microsoft.com/office/drawing/2014/main" id="{E88AB69C-80CA-42A9-94E8-7BE9F8AE6F23}"/>
              </a:ext>
            </a:extLst>
          </p:cNvPr>
          <p:cNvCxnSpPr>
            <a:cxnSpLocks/>
            <a:endCxn id="7" idx="1"/>
          </p:cNvCxnSpPr>
          <p:nvPr/>
        </p:nvCxnSpPr>
        <p:spPr>
          <a:xfrm>
            <a:off x="3585511" y="5463723"/>
            <a:ext cx="742655"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88F87EBA-0E4B-4B86-93E8-6685BE95BC79}"/>
              </a:ext>
            </a:extLst>
          </p:cNvPr>
          <p:cNvCxnSpPr>
            <a:cxnSpLocks/>
          </p:cNvCxnSpPr>
          <p:nvPr/>
        </p:nvCxnSpPr>
        <p:spPr>
          <a:xfrm>
            <a:off x="4839341" y="5463723"/>
            <a:ext cx="742655"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1" name="Object 20">
            <a:extLst>
              <a:ext uri="{FF2B5EF4-FFF2-40B4-BE49-F238E27FC236}">
                <a16:creationId xmlns:a16="http://schemas.microsoft.com/office/drawing/2014/main" id="{A92DBEB7-0389-469F-AF0D-FBEC7914A8C5}"/>
              </a:ext>
            </a:extLst>
          </p:cNvPr>
          <p:cNvGraphicFramePr>
            <a:graphicFrameLocks noChangeAspect="1"/>
          </p:cNvGraphicFramePr>
          <p:nvPr>
            <p:extLst>
              <p:ext uri="{D42A27DB-BD31-4B8C-83A1-F6EECF244321}">
                <p14:modId xmlns:p14="http://schemas.microsoft.com/office/powerpoint/2010/main" val="1639720643"/>
              </p:ext>
            </p:extLst>
          </p:nvPr>
        </p:nvGraphicFramePr>
        <p:xfrm>
          <a:off x="5738557" y="5256553"/>
          <a:ext cx="420688" cy="414338"/>
        </p:xfrm>
        <a:graphic>
          <a:graphicData uri="http://schemas.openxmlformats.org/presentationml/2006/ole">
            <mc:AlternateContent xmlns:mc="http://schemas.openxmlformats.org/markup-compatibility/2006">
              <mc:Choice xmlns:v="urn:schemas-microsoft-com:vml" Requires="v">
                <p:oleObj spid="_x0000_s459817" name="Equation" r:id="rId10" imgW="177480" imgH="190440" progId="Equation.DSMT4">
                  <p:embed/>
                </p:oleObj>
              </mc:Choice>
              <mc:Fallback>
                <p:oleObj name="Equation" r:id="rId10" imgW="177480" imgH="190440" progId="Equation.DSMT4">
                  <p:embed/>
                  <p:pic>
                    <p:nvPicPr>
                      <p:cNvPr id="8" name="Object 7">
                        <a:extLst>
                          <a:ext uri="{FF2B5EF4-FFF2-40B4-BE49-F238E27FC236}">
                            <a16:creationId xmlns:a16="http://schemas.microsoft.com/office/drawing/2014/main" id="{7CD88430-C913-4EFA-899F-98101522DA75}"/>
                          </a:ext>
                        </a:extLst>
                      </p:cNvPr>
                      <p:cNvPicPr>
                        <a:picLocks noChangeAspect="1" noChangeArrowheads="1"/>
                      </p:cNvPicPr>
                      <p:nvPr/>
                    </p:nvPicPr>
                    <p:blipFill>
                      <a:blip r:embed="rId11"/>
                      <a:srcRect/>
                      <a:stretch>
                        <a:fillRect/>
                      </a:stretch>
                    </p:blipFill>
                    <p:spPr bwMode="auto">
                      <a:xfrm>
                        <a:off x="5738557" y="5256553"/>
                        <a:ext cx="420688" cy="414338"/>
                      </a:xfrm>
                      <a:prstGeom prst="rect">
                        <a:avLst/>
                      </a:prstGeom>
                      <a:noFill/>
                      <a:ln>
                        <a:noFill/>
                      </a:ln>
                    </p:spPr>
                  </p:pic>
                </p:oleObj>
              </mc:Fallback>
            </mc:AlternateContent>
          </a:graphicData>
        </a:graphic>
      </p:graphicFrame>
      <p:sp>
        <p:nvSpPr>
          <p:cNvPr id="23" name="TextBox 22">
            <a:extLst>
              <a:ext uri="{FF2B5EF4-FFF2-40B4-BE49-F238E27FC236}">
                <a16:creationId xmlns:a16="http://schemas.microsoft.com/office/drawing/2014/main" id="{99A50473-44D9-4ABB-BFE4-6C1F141B4389}"/>
              </a:ext>
            </a:extLst>
          </p:cNvPr>
          <p:cNvSpPr txBox="1"/>
          <p:nvPr/>
        </p:nvSpPr>
        <p:spPr>
          <a:xfrm>
            <a:off x="5462310" y="5690394"/>
            <a:ext cx="973182" cy="369332"/>
          </a:xfrm>
          <a:prstGeom prst="rect">
            <a:avLst/>
          </a:prstGeom>
          <a:noFill/>
        </p:spPr>
        <p:txBody>
          <a:bodyPr wrap="square">
            <a:spAutoFit/>
          </a:bodyPr>
          <a:lstStyle/>
          <a:p>
            <a:pPr algn="ctr"/>
            <a:r>
              <a:rPr lang="en-US" dirty="0">
                <a:solidFill>
                  <a:schemeClr val="bg1"/>
                </a:solidFill>
                <a:latin typeface="Cambria" panose="02040503050406030204" pitchFamily="18" charset="0"/>
                <a:ea typeface="Cambria" panose="02040503050406030204" pitchFamily="18" charset="0"/>
              </a:rPr>
              <a:t>output</a:t>
            </a:r>
          </a:p>
        </p:txBody>
      </p:sp>
      <p:sp>
        <p:nvSpPr>
          <p:cNvPr id="24" name="TextBox 23">
            <a:extLst>
              <a:ext uri="{FF2B5EF4-FFF2-40B4-BE49-F238E27FC236}">
                <a16:creationId xmlns:a16="http://schemas.microsoft.com/office/drawing/2014/main" id="{140D8EC9-D414-4F0D-A86D-9101A7473BD5}"/>
              </a:ext>
            </a:extLst>
          </p:cNvPr>
          <p:cNvSpPr txBox="1"/>
          <p:nvPr/>
        </p:nvSpPr>
        <p:spPr>
          <a:xfrm>
            <a:off x="2920647" y="5692481"/>
            <a:ext cx="876297" cy="369332"/>
          </a:xfrm>
          <a:prstGeom prst="rect">
            <a:avLst/>
          </a:prstGeom>
          <a:noFill/>
        </p:spPr>
        <p:txBody>
          <a:bodyPr wrap="square">
            <a:spAutoFit/>
          </a:bodyPr>
          <a:lstStyle/>
          <a:p>
            <a:pPr algn="ctr"/>
            <a:r>
              <a:rPr lang="en-US" dirty="0">
                <a:solidFill>
                  <a:schemeClr val="bg1"/>
                </a:solidFill>
                <a:latin typeface="Cambria" panose="02040503050406030204" pitchFamily="18" charset="0"/>
                <a:ea typeface="Cambria" panose="02040503050406030204" pitchFamily="18" charset="0"/>
              </a:rPr>
              <a:t>input</a:t>
            </a:r>
          </a:p>
        </p:txBody>
      </p:sp>
      <p:pic>
        <p:nvPicPr>
          <p:cNvPr id="25" name="Audio 24">
            <a:hlinkClick r:id="" action="ppaction://media"/>
            <a:extLst>
              <a:ext uri="{FF2B5EF4-FFF2-40B4-BE49-F238E27FC236}">
                <a16:creationId xmlns:a16="http://schemas.microsoft.com/office/drawing/2014/main" id="{242C43A8-2FB5-46FE-9AE8-26F7E669F643}"/>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xmlns:p14="http://schemas.microsoft.com/office/powerpoint/2010/main">
    <mc:Choice Requires="p14">
      <p:transition spd="slow" p14:dur="2000" advTm="58543"/>
    </mc:Choice>
    <mc:Fallback xmlns="">
      <p:transition spd="slow" advTm="585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25"/>
                </p:tgtEl>
              </p:cMediaNode>
            </p:audio>
          </p:childTnLst>
        </p:cTn>
      </p:par>
    </p:tnLst>
    <p:bldLst>
      <p:bldP spid="7" grpId="0" animBg="1"/>
      <p:bldP spid="23"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a:t>
            </a:r>
            <a:endParaRPr lang="en-CA" dirty="0"/>
          </a:p>
        </p:txBody>
      </p:sp>
      <p:sp>
        <p:nvSpPr>
          <p:cNvPr id="3" name="Content Placeholder 2"/>
          <p:cNvSpPr>
            <a:spLocks noGrp="1"/>
          </p:cNvSpPr>
          <p:nvPr>
            <p:ph idx="1"/>
          </p:nvPr>
        </p:nvSpPr>
        <p:spPr/>
        <p:txBody>
          <a:bodyPr/>
          <a:lstStyle/>
          <a:p>
            <a:r>
              <a:rPr lang="en-US" dirty="0"/>
              <a:t>We may be calculating, for example:</a:t>
            </a:r>
          </a:p>
          <a:p>
            <a:pPr lvl="1"/>
            <a:r>
              <a:rPr lang="en-US" dirty="0"/>
              <a:t>Average values of a signal or vector</a:t>
            </a:r>
          </a:p>
          <a:p>
            <a:pPr lvl="1"/>
            <a:r>
              <a:rPr lang="en-US" dirty="0"/>
              <a:t>Reducing noise within a signal</a:t>
            </a:r>
          </a:p>
          <a:p>
            <a:pPr lvl="1"/>
            <a:r>
              <a:rPr lang="en-US" dirty="0"/>
              <a:t>Increasing the resolution</a:t>
            </a:r>
          </a:p>
          <a:p>
            <a:pPr lvl="2"/>
            <a:r>
              <a:rPr lang="en-US" dirty="0"/>
              <a:t>Displaying an analog TV signal on a 4K screen</a:t>
            </a:r>
          </a:p>
          <a:p>
            <a:pPr lvl="1"/>
            <a:endParaRPr lang="en-US" dirty="0"/>
          </a:p>
          <a:p>
            <a:r>
              <a:rPr lang="en-US" dirty="0"/>
              <a:t>In all cases, the output is another vector</a:t>
            </a:r>
          </a:p>
          <a:p>
            <a:pPr lvl="1"/>
            <a:r>
              <a:rPr lang="en-US" dirty="0"/>
              <a:t>In the first, the output is </a:t>
            </a:r>
            <a:r>
              <a:rPr lang="en-US" b="1" dirty="0"/>
              <a:t>R</a:t>
            </a:r>
            <a:r>
              <a:rPr lang="en-US" baseline="30000" dirty="0"/>
              <a:t>1</a:t>
            </a:r>
            <a:endParaRPr lang="en-US" dirty="0"/>
          </a:p>
          <a:p>
            <a:pPr lvl="1"/>
            <a:r>
              <a:rPr lang="en-US" dirty="0"/>
              <a:t>In the second, it is the same vector space</a:t>
            </a:r>
          </a:p>
          <a:p>
            <a:pPr lvl="1"/>
            <a:r>
              <a:rPr lang="en-US" dirty="0"/>
              <a:t>In the third, it is a higher-dimensional vector space</a:t>
            </a:r>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C426F31D-FC9F-4924-B5AA-D0CCAA9E47A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9257145"/>
      </p:ext>
    </p:extLst>
  </p:cSld>
  <p:clrMapOvr>
    <a:masterClrMapping/>
  </p:clrMapOvr>
  <mc:AlternateContent xmlns:mc="http://schemas.openxmlformats.org/markup-compatibility/2006" xmlns:p14="http://schemas.microsoft.com/office/powerpoint/2010/main">
    <mc:Choice Requires="p14">
      <p:transition spd="slow" p14:dur="2000" advTm="69966"/>
    </mc:Choice>
    <mc:Fallback xmlns="">
      <p:transition spd="slow" advTm="699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Maps between vector spaces</a:t>
            </a:r>
            <a:endParaRPr lang="en-CA" dirty="0"/>
          </a:p>
        </p:txBody>
      </p:sp>
      <p:sp>
        <p:nvSpPr>
          <p:cNvPr id="3" name="Content Placeholder 2"/>
          <p:cNvSpPr>
            <a:spLocks noGrp="1"/>
          </p:cNvSpPr>
          <p:nvPr>
            <p:ph idx="1"/>
          </p:nvPr>
        </p:nvSpPr>
        <p:spPr/>
        <p:txBody>
          <a:bodyPr/>
          <a:lstStyle/>
          <a:p>
            <a:r>
              <a:rPr lang="en-US" dirty="0"/>
              <a:t>Given two vector spaces </a:t>
            </a:r>
            <a:r>
              <a:rPr lang="en-US" sz="2400" b="1" dirty="0">
                <a:latin typeface="Edwardian Script ITC" panose="030303020407070D0804" pitchFamily="66" charset="0"/>
              </a:rPr>
              <a:t>U</a:t>
            </a:r>
            <a:r>
              <a:rPr lang="en-US" dirty="0"/>
              <a:t>  and </a:t>
            </a:r>
            <a:r>
              <a:rPr lang="en-US" sz="2000" b="1" dirty="0">
                <a:latin typeface="Edwardian Script ITC" panose="030303020407070D0804" pitchFamily="66" charset="0"/>
              </a:rPr>
              <a:t>V </a:t>
            </a:r>
            <a:r>
              <a:rPr lang="en-US" dirty="0"/>
              <a:t>,</a:t>
            </a:r>
            <a:br>
              <a:rPr lang="en-US" dirty="0"/>
            </a:br>
            <a:r>
              <a:rPr lang="en-US" dirty="0"/>
              <a:t>	a map </a:t>
            </a:r>
            <a:r>
              <a:rPr lang="en-US" i="1" dirty="0">
                <a:latin typeface="Times New Roman" panose="02020603050405020304" pitchFamily="18" charset="0"/>
              </a:rPr>
              <a:t>A</a:t>
            </a:r>
            <a:r>
              <a:rPr lang="en-US" dirty="0"/>
              <a:t> is a function that takes a vector in one vector space 	and </a:t>
            </a:r>
            <a:r>
              <a:rPr lang="en-US" i="1" dirty="0"/>
              <a:t>maps</a:t>
            </a:r>
            <a:r>
              <a:rPr lang="en-US" dirty="0"/>
              <a:t> it to a vector in another vector space</a:t>
            </a:r>
          </a:p>
          <a:p>
            <a:endParaRPr lang="en-US" i="1" dirty="0"/>
          </a:p>
          <a:p>
            <a:endParaRPr lang="en-US" i="1" dirty="0"/>
          </a:p>
          <a:p>
            <a:r>
              <a:rPr lang="en-US" dirty="0"/>
              <a:t>We will write this as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p>
          <a:p>
            <a:pPr lvl="1"/>
            <a:r>
              <a:rPr lang="en-US" dirty="0"/>
              <a:t>Here, </a:t>
            </a:r>
            <a:r>
              <a:rPr lang="en-US" i="1" dirty="0">
                <a:latin typeface="Times New Roman" panose="02020603050405020304" pitchFamily="18" charset="0"/>
              </a:rPr>
              <a:t>A</a:t>
            </a:r>
            <a:r>
              <a:rPr lang="en-US" dirty="0"/>
              <a:t> must map every vector in </a:t>
            </a:r>
            <a:r>
              <a:rPr lang="en-US" b="1" dirty="0">
                <a:latin typeface="Edwardian Script ITC" panose="030303020407070D0804" pitchFamily="66" charset="0"/>
              </a:rPr>
              <a:t>U</a:t>
            </a:r>
            <a:r>
              <a:rPr lang="en-US" dirty="0"/>
              <a:t>   to some vector in </a:t>
            </a:r>
            <a:r>
              <a:rPr lang="en-US" b="1" dirty="0">
                <a:latin typeface="Edwardian Script ITC" panose="030303020407070D0804" pitchFamily="66" charset="0"/>
              </a:rPr>
              <a:t>V</a:t>
            </a:r>
            <a:r>
              <a:rPr lang="en-US" dirty="0"/>
              <a:t> </a:t>
            </a:r>
          </a:p>
          <a:p>
            <a:pPr lvl="1"/>
            <a:r>
              <a:rPr lang="en-US" dirty="0"/>
              <a:t>We will say </a:t>
            </a:r>
            <a:r>
              <a:rPr lang="en-US" b="1" dirty="0">
                <a:latin typeface="Times New Roman" panose="02020603050405020304" pitchFamily="18" charset="0"/>
              </a:rPr>
              <a:t>u</a:t>
            </a:r>
            <a:r>
              <a:rPr lang="en-US" dirty="0">
                <a:latin typeface="Times New Roman" panose="02020603050405020304" pitchFamily="18" charset="0"/>
              </a:rPr>
              <a:t> ∈</a:t>
            </a:r>
            <a:r>
              <a:rPr lang="en-US" b="1" dirty="0">
                <a:latin typeface="Edwardian Script ITC" panose="030303020407070D0804" pitchFamily="66" charset="0"/>
              </a:rPr>
              <a:t>U</a:t>
            </a:r>
            <a:r>
              <a:rPr lang="en-US" dirty="0"/>
              <a:t>   is mapped to the vector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a:t>
            </a:r>
            <a:r>
              <a:rPr lang="en-US" b="1" dirty="0">
                <a:latin typeface="Edwardian Script ITC" panose="030303020407070D0804" pitchFamily="66" charset="0"/>
              </a:rPr>
              <a:t>V</a:t>
            </a:r>
          </a:p>
          <a:p>
            <a:pPr lvl="1"/>
            <a:r>
              <a:rPr lang="en-US" dirty="0"/>
              <a:t>We may sometimes write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u</a:t>
            </a:r>
            <a:r>
              <a:rPr lang="en-US" dirty="0">
                <a:latin typeface="Times New Roman" panose="02020603050405020304" pitchFamily="18" charset="0"/>
              </a:rPr>
              <a:t>)</a:t>
            </a:r>
            <a:r>
              <a:rPr lang="en-US" dirty="0"/>
              <a:t> to avoid confusion,</a:t>
            </a:r>
          </a:p>
          <a:p>
            <a:pPr lvl="2"/>
            <a:r>
              <a:rPr lang="en-US" dirty="0"/>
              <a:t>For example </a:t>
            </a: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a:t>
            </a:r>
            <a:r>
              <a:rPr lang="en-US" baseline="-25000" dirty="0">
                <a:latin typeface="Times New Roman" panose="02020603050405020304" pitchFamily="18" charset="0"/>
              </a:rPr>
              <a:t>1</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a</a:t>
            </a:r>
            <a:r>
              <a:rPr lang="en-US" baseline="-25000" dirty="0">
                <a:latin typeface="Times New Roman" panose="02020603050405020304" pitchFamily="18" charset="0"/>
              </a:rPr>
              <a:t>2</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a:t>
            </a:r>
            <a:endParaRPr lang="en-US" b="1" dirty="0">
              <a:latin typeface="Edwardian Script ITC" panose="030303020407070D0804" pitchFamily="66" charset="0"/>
            </a:endParaRPr>
          </a:p>
          <a:p>
            <a:endParaRPr lang="en-US"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9">
            <a:extLst>
              <a:ext uri="{FF2B5EF4-FFF2-40B4-BE49-F238E27FC236}">
                <a16:creationId xmlns:a16="http://schemas.microsoft.com/office/drawing/2014/main" id="{64A7619A-3FA2-43F6-A6A6-8DEAE30003CD}"/>
              </a:ext>
            </a:extLst>
          </p:cNvPr>
          <p:cNvSpPr/>
          <p:nvPr/>
        </p:nvSpPr>
        <p:spPr>
          <a:xfrm>
            <a:off x="4362994" y="2788353"/>
            <a:ext cx="511175" cy="508771"/>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Object 10">
            <a:extLst>
              <a:ext uri="{FF2B5EF4-FFF2-40B4-BE49-F238E27FC236}">
                <a16:creationId xmlns:a16="http://schemas.microsoft.com/office/drawing/2014/main" id="{2C58CEFA-3F48-4B55-B455-CAB96A74AB28}"/>
              </a:ext>
            </a:extLst>
          </p:cNvPr>
          <p:cNvGraphicFramePr>
            <a:graphicFrameLocks noChangeAspect="1"/>
          </p:cNvGraphicFramePr>
          <p:nvPr>
            <p:extLst>
              <p:ext uri="{D42A27DB-BD31-4B8C-83A1-F6EECF244321}">
                <p14:modId xmlns:p14="http://schemas.microsoft.com/office/powerpoint/2010/main" val="863047874"/>
              </p:ext>
            </p:extLst>
          </p:nvPr>
        </p:nvGraphicFramePr>
        <p:xfrm>
          <a:off x="4386693" y="2793500"/>
          <a:ext cx="511175" cy="498475"/>
        </p:xfrm>
        <a:graphic>
          <a:graphicData uri="http://schemas.openxmlformats.org/presentationml/2006/ole">
            <mc:AlternateContent xmlns:mc="http://schemas.openxmlformats.org/markup-compatibility/2006">
              <mc:Choice xmlns:v="urn:schemas-microsoft-com:vml" Requires="v">
                <p:oleObj spid="_x0000_s435241" name="Equation" r:id="rId6" imgW="215640" imgH="228600" progId="Equation.DSMT4">
                  <p:embed/>
                </p:oleObj>
              </mc:Choice>
              <mc:Fallback>
                <p:oleObj name="Equation" r:id="rId6" imgW="215640" imgH="228600" progId="Equation.DSMT4">
                  <p:embed/>
                  <p:pic>
                    <p:nvPicPr>
                      <p:cNvPr id="10" name="Object 9">
                        <a:extLst>
                          <a:ext uri="{FF2B5EF4-FFF2-40B4-BE49-F238E27FC236}">
                            <a16:creationId xmlns:a16="http://schemas.microsoft.com/office/drawing/2014/main" id="{4EE01955-CF47-4B26-AF65-AF4C45E16B80}"/>
                          </a:ext>
                        </a:extLst>
                      </p:cNvPr>
                      <p:cNvPicPr>
                        <a:picLocks noChangeAspect="1" noChangeArrowheads="1"/>
                      </p:cNvPicPr>
                      <p:nvPr/>
                    </p:nvPicPr>
                    <p:blipFill>
                      <a:blip r:embed="rId7"/>
                      <a:srcRect/>
                      <a:stretch>
                        <a:fillRect/>
                      </a:stretch>
                    </p:blipFill>
                    <p:spPr bwMode="auto">
                      <a:xfrm>
                        <a:off x="4386693" y="2793500"/>
                        <a:ext cx="511175" cy="498475"/>
                      </a:xfrm>
                      <a:prstGeom prst="rect">
                        <a:avLst/>
                      </a:prstGeom>
                      <a:noFill/>
                      <a:ln>
                        <a:noFill/>
                      </a:ln>
                    </p:spPr>
                  </p:pic>
                </p:oleObj>
              </mc:Fallback>
            </mc:AlternateContent>
          </a:graphicData>
        </a:graphic>
      </p:graphicFrame>
      <p:cxnSp>
        <p:nvCxnSpPr>
          <p:cNvPr id="13" name="Straight Arrow Connector 12">
            <a:extLst>
              <a:ext uri="{FF2B5EF4-FFF2-40B4-BE49-F238E27FC236}">
                <a16:creationId xmlns:a16="http://schemas.microsoft.com/office/drawing/2014/main" id="{85FC763A-353E-42E4-BB90-65DB58ED3E08}"/>
              </a:ext>
            </a:extLst>
          </p:cNvPr>
          <p:cNvCxnSpPr>
            <a:cxnSpLocks/>
            <a:endCxn id="10" idx="1"/>
          </p:cNvCxnSpPr>
          <p:nvPr/>
        </p:nvCxnSpPr>
        <p:spPr>
          <a:xfrm>
            <a:off x="3620339" y="3042739"/>
            <a:ext cx="742655"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4D67190-CB9C-4182-AA5C-E15B09B9BC14}"/>
              </a:ext>
            </a:extLst>
          </p:cNvPr>
          <p:cNvCxnSpPr>
            <a:cxnSpLocks/>
          </p:cNvCxnSpPr>
          <p:nvPr/>
        </p:nvCxnSpPr>
        <p:spPr>
          <a:xfrm>
            <a:off x="4874169" y="3042739"/>
            <a:ext cx="742655" cy="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5742EBB-E5D9-4ECC-AAA4-3694D7F5B9FB}"/>
              </a:ext>
            </a:extLst>
          </p:cNvPr>
          <p:cNvSpPr txBox="1"/>
          <p:nvPr/>
        </p:nvSpPr>
        <p:spPr>
          <a:xfrm>
            <a:off x="3027857" y="2783316"/>
            <a:ext cx="596536" cy="523220"/>
          </a:xfrm>
          <a:prstGeom prst="rect">
            <a:avLst/>
          </a:prstGeom>
          <a:noFill/>
        </p:spPr>
        <p:txBody>
          <a:bodyPr wrap="square">
            <a:spAutoFit/>
          </a:bodyPr>
          <a:lstStyle/>
          <a:p>
            <a:r>
              <a:rPr lang="en-US" sz="2800" b="1" dirty="0">
                <a:solidFill>
                  <a:schemeClr val="bg1"/>
                </a:solidFill>
                <a:latin typeface="Edwardian Script ITC" panose="030303020407070D0804" pitchFamily="66" charset="0"/>
              </a:rPr>
              <a:t>U</a:t>
            </a:r>
            <a:endParaRPr lang="en-US" b="1" dirty="0">
              <a:solidFill>
                <a:schemeClr val="bg1"/>
              </a:solidFill>
              <a:latin typeface="Edwardian Script ITC" panose="030303020407070D0804" pitchFamily="66" charset="0"/>
            </a:endParaRPr>
          </a:p>
        </p:txBody>
      </p:sp>
      <p:sp>
        <p:nvSpPr>
          <p:cNvPr id="17" name="TextBox 16">
            <a:extLst>
              <a:ext uri="{FF2B5EF4-FFF2-40B4-BE49-F238E27FC236}">
                <a16:creationId xmlns:a16="http://schemas.microsoft.com/office/drawing/2014/main" id="{1834C3C8-2D15-4990-AF15-0AD63511DA71}"/>
              </a:ext>
            </a:extLst>
          </p:cNvPr>
          <p:cNvSpPr txBox="1"/>
          <p:nvPr/>
        </p:nvSpPr>
        <p:spPr>
          <a:xfrm>
            <a:off x="5600221" y="2774608"/>
            <a:ext cx="596536" cy="523220"/>
          </a:xfrm>
          <a:prstGeom prst="rect">
            <a:avLst/>
          </a:prstGeom>
          <a:noFill/>
        </p:spPr>
        <p:txBody>
          <a:bodyPr wrap="square">
            <a:spAutoFit/>
          </a:bodyPr>
          <a:lstStyle/>
          <a:p>
            <a:r>
              <a:rPr lang="en-US" sz="2800" b="1" dirty="0">
                <a:solidFill>
                  <a:schemeClr val="bg1"/>
                </a:solidFill>
                <a:latin typeface="Edwardian Script ITC" panose="030303020407070D0804" pitchFamily="66" charset="0"/>
              </a:rPr>
              <a:t>V</a:t>
            </a:r>
            <a:endParaRPr lang="en-US" b="1" dirty="0">
              <a:solidFill>
                <a:schemeClr val="bg1"/>
              </a:solidFill>
              <a:latin typeface="Edwardian Script ITC" panose="030303020407070D0804" pitchFamily="66" charset="0"/>
            </a:endParaRPr>
          </a:p>
        </p:txBody>
      </p:sp>
      <p:pic>
        <p:nvPicPr>
          <p:cNvPr id="19" name="Audio 18">
            <a:hlinkClick r:id="" action="ppaction://media"/>
            <a:extLst>
              <a:ext uri="{FF2B5EF4-FFF2-40B4-BE49-F238E27FC236}">
                <a16:creationId xmlns:a16="http://schemas.microsoft.com/office/drawing/2014/main" id="{59D09E52-B2AC-4173-AE1B-55FD5A4E963D}"/>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90267461"/>
      </p:ext>
    </p:extLst>
  </p:cSld>
  <p:clrMapOvr>
    <a:masterClrMapping/>
  </p:clrMapOvr>
  <mc:AlternateContent xmlns:mc="http://schemas.openxmlformats.org/markup-compatibility/2006" xmlns:p14="http://schemas.microsoft.com/office/powerpoint/2010/main">
    <mc:Choice Requires="p14">
      <p:transition spd="slow" p14:dur="2000" advTm="172103"/>
    </mc:Choice>
    <mc:Fallback xmlns="">
      <p:transition spd="slow" advTm="1721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19"/>
                </p:tgtEl>
              </p:cMediaNode>
            </p:audio>
          </p:childTnLst>
        </p:cTn>
      </p:par>
    </p:tnLst>
    <p:bldLst>
      <p:bldP spid="10" grpId="0" animBg="1"/>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a:t>
            </a:r>
            <a:endParaRPr lang="en-CA" dirty="0"/>
          </a:p>
        </p:txBody>
      </p:sp>
      <p:sp>
        <p:nvSpPr>
          <p:cNvPr id="3" name="Content Placeholder 2"/>
          <p:cNvSpPr>
            <a:spLocks noGrp="1"/>
          </p:cNvSpPr>
          <p:nvPr>
            <p:ph idx="1"/>
          </p:nvPr>
        </p:nvSpPr>
        <p:spPr/>
        <p:txBody>
          <a:bodyPr/>
          <a:lstStyle/>
          <a:p>
            <a:r>
              <a:rPr lang="en-US" dirty="0"/>
              <a:t>Given a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dirty="0">
                <a:latin typeface="Edwardian Script ITC" panose="030303020407070D0804" pitchFamily="66" charset="0"/>
              </a:rPr>
              <a:t>V </a:t>
            </a:r>
            <a:r>
              <a:rPr lang="en-US" dirty="0"/>
              <a:t>,</a:t>
            </a:r>
          </a:p>
          <a:p>
            <a:pPr marL="0" indent="0">
              <a:buNone/>
            </a:pPr>
            <a:r>
              <a:rPr lang="en-US" dirty="0"/>
              <a:t>	we will refer </a:t>
            </a:r>
            <a:r>
              <a:rPr lang="en-US" dirty="0" err="1"/>
              <a:t>to</a:t>
            </a:r>
            <a:r>
              <a:rPr lang="en-US" b="1" dirty="0" err="1">
                <a:latin typeface="Edwardian Script ITC" panose="030303020407070D0804" pitchFamily="66" charset="0"/>
              </a:rPr>
              <a:t>U</a:t>
            </a:r>
            <a:r>
              <a:rPr lang="en-US" dirty="0"/>
              <a:t>  as the </a:t>
            </a:r>
            <a:r>
              <a:rPr lang="en-US" i="1" dirty="0"/>
              <a:t>domain</a:t>
            </a:r>
          </a:p>
          <a:p>
            <a:pPr marL="0" indent="0">
              <a:buNone/>
            </a:pPr>
            <a:r>
              <a:rPr lang="en-US" dirty="0"/>
              <a:t>	we will refer </a:t>
            </a:r>
            <a:r>
              <a:rPr lang="en-US" dirty="0" err="1"/>
              <a:t>to</a:t>
            </a:r>
            <a:r>
              <a:rPr lang="en-US" b="1" dirty="0" err="1">
                <a:latin typeface="Edwardian Script ITC" panose="030303020407070D0804" pitchFamily="66" charset="0"/>
              </a:rPr>
              <a:t>V</a:t>
            </a:r>
            <a:r>
              <a:rPr lang="en-US" dirty="0"/>
              <a:t>  as the </a:t>
            </a:r>
            <a:r>
              <a:rPr lang="en-US" i="1" dirty="0"/>
              <a:t>codomain</a:t>
            </a:r>
            <a:endParaRPr lang="en-US" dirty="0"/>
          </a:p>
          <a:p>
            <a:r>
              <a:rPr lang="en-US" dirty="0"/>
              <a:t>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 U</a:t>
            </a:r>
            <a:r>
              <a:rPr lang="en-US" dirty="0">
                <a:latin typeface="Edwardian Script ITC" panose="030303020407070D0804" pitchFamily="66" charset="0"/>
              </a:rPr>
              <a:t> </a:t>
            </a:r>
            <a:r>
              <a:rPr lang="en-US" dirty="0"/>
              <a:t>, that is, the domain and codomain are equal,</a:t>
            </a:r>
          </a:p>
          <a:p>
            <a:pPr marL="0" indent="0">
              <a:buNone/>
            </a:pPr>
            <a:r>
              <a:rPr lang="en-US" dirty="0"/>
              <a:t>	we will refer to </a:t>
            </a:r>
            <a:r>
              <a:rPr lang="en-US" i="1" dirty="0">
                <a:latin typeface="Times New Roman" panose="02020603050405020304" pitchFamily="18" charset="0"/>
              </a:rPr>
              <a:t>A</a:t>
            </a:r>
            <a:r>
              <a:rPr lang="en-US" dirty="0"/>
              <a:t> as an </a:t>
            </a:r>
            <a:r>
              <a:rPr lang="en-US" i="1" dirty="0"/>
              <a:t>operator</a:t>
            </a:r>
            <a:endParaRPr lang="en-US" dirty="0"/>
          </a:p>
          <a:p>
            <a:r>
              <a:rPr lang="en-US" dirty="0"/>
              <a:t>If </a:t>
            </a:r>
            <a:r>
              <a:rPr lang="en-US" b="1" dirty="0">
                <a:latin typeface="Times New Roman" panose="02020603050405020304" pitchFamily="18" charset="0"/>
              </a:rPr>
              <a:t>u</a:t>
            </a:r>
            <a:r>
              <a:rPr lang="en-US" dirty="0">
                <a:latin typeface="Times New Roman" panose="02020603050405020304" pitchFamily="18" charset="0"/>
              </a:rPr>
              <a:t> ∈</a:t>
            </a:r>
            <a:r>
              <a:rPr lang="en-US" b="1" dirty="0">
                <a:latin typeface="Edwardian Script ITC" panose="030303020407070D0804" pitchFamily="66" charset="0"/>
              </a:rPr>
              <a:t>U</a:t>
            </a:r>
            <a:r>
              <a:rPr lang="en-US" dirty="0"/>
              <a:t> , then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a:t>
            </a:r>
            <a:r>
              <a:rPr lang="en-US" b="1" dirty="0">
                <a:latin typeface="Edwardian Script ITC" panose="030303020407070D0804" pitchFamily="66" charset="0"/>
              </a:rPr>
              <a:t>V</a:t>
            </a:r>
            <a:r>
              <a:rPr lang="en-US" dirty="0"/>
              <a:t>   is the </a:t>
            </a:r>
            <a:r>
              <a:rPr lang="en-US" i="1" dirty="0"/>
              <a:t>image of </a:t>
            </a:r>
            <a:r>
              <a:rPr lang="en-US" b="1" dirty="0">
                <a:latin typeface="Times New Roman" panose="02020603050405020304" pitchFamily="18" charset="0"/>
              </a:rPr>
              <a:t>u</a:t>
            </a:r>
            <a:r>
              <a:rPr lang="en-US" dirty="0"/>
              <a:t> </a:t>
            </a:r>
            <a:r>
              <a:rPr lang="en-US" i="1" dirty="0"/>
              <a:t>under the map </a:t>
            </a:r>
            <a:r>
              <a:rPr lang="en-US" i="1" dirty="0">
                <a:latin typeface="Times New Roman" panose="02020603050405020304" pitchFamily="18" charset="0"/>
              </a:rPr>
              <a:t>A</a:t>
            </a:r>
          </a:p>
          <a:p>
            <a:r>
              <a:rPr lang="en-US" dirty="0"/>
              <a:t>If </a:t>
            </a:r>
            <a:r>
              <a:rPr lang="en-US" b="1" dirty="0">
                <a:latin typeface="Times New Roman" panose="02020603050405020304" pitchFamily="18" charset="0"/>
              </a:rPr>
              <a:t>v</a:t>
            </a:r>
            <a:r>
              <a:rPr lang="en-US" dirty="0">
                <a:latin typeface="Times New Roman" panose="02020603050405020304" pitchFamily="18" charset="0"/>
              </a:rPr>
              <a:t> ∈</a:t>
            </a:r>
            <a:r>
              <a:rPr lang="en-US" b="1" dirty="0">
                <a:latin typeface="Edwardian Script ITC" panose="030303020407070D0804" pitchFamily="66" charset="0"/>
              </a:rPr>
              <a:t>V</a:t>
            </a:r>
            <a:r>
              <a:rPr lang="en-US" dirty="0"/>
              <a:t> , and </a:t>
            </a:r>
            <a:r>
              <a:rPr lang="en-US" b="1" dirty="0">
                <a:latin typeface="Times New Roman" panose="02020603050405020304" pitchFamily="18" charset="0"/>
              </a:rPr>
              <a:t>u</a:t>
            </a:r>
            <a:r>
              <a:rPr lang="en-US" dirty="0">
                <a:latin typeface="Times New Roman" panose="02020603050405020304" pitchFamily="18" charset="0"/>
              </a:rPr>
              <a:t> ∈</a:t>
            </a:r>
            <a:r>
              <a:rPr lang="en-US" b="1" dirty="0">
                <a:latin typeface="Edwardian Script ITC" panose="030303020407070D0804" pitchFamily="66" charset="0"/>
              </a:rPr>
              <a:t>U</a:t>
            </a:r>
            <a:r>
              <a:rPr lang="en-US" dirty="0"/>
              <a:t>  such that </a:t>
            </a:r>
            <a:r>
              <a:rPr lang="en-US" b="1" dirty="0">
                <a:latin typeface="Times New Roman" panose="02020603050405020304" pitchFamily="18" charset="0"/>
              </a:rPr>
              <a:t>v</a:t>
            </a:r>
            <a:r>
              <a:rPr lang="en-US" dirty="0">
                <a:latin typeface="Times New Roman" panose="02020603050405020304" pitchFamily="18" charset="0"/>
              </a:rPr>
              <a:t> = </a:t>
            </a:r>
            <a:r>
              <a:rPr lang="en-US" i="1" dirty="0">
                <a:latin typeface="Times New Roman" panose="02020603050405020304" pitchFamily="18" charset="0"/>
              </a:rPr>
              <a:t>A</a:t>
            </a:r>
            <a:r>
              <a:rPr lang="en-US" b="1" dirty="0">
                <a:latin typeface="Times New Roman" panose="02020603050405020304" pitchFamily="18" charset="0"/>
              </a:rPr>
              <a:t>u</a:t>
            </a:r>
            <a:r>
              <a:rPr lang="en-US" dirty="0"/>
              <a:t>,</a:t>
            </a:r>
            <a:br>
              <a:rPr lang="en-US" dirty="0"/>
            </a:br>
            <a:r>
              <a:rPr lang="en-US" dirty="0"/>
              <a:t>	we will say </a:t>
            </a:r>
            <a:r>
              <a:rPr lang="en-US" b="1" dirty="0">
                <a:latin typeface="Times New Roman" panose="02020603050405020304" pitchFamily="18" charset="0"/>
              </a:rPr>
              <a:t>u</a:t>
            </a:r>
            <a:r>
              <a:rPr lang="en-US" b="1" dirty="0"/>
              <a:t> </a:t>
            </a:r>
            <a:r>
              <a:rPr lang="en-US" dirty="0"/>
              <a:t>is a </a:t>
            </a:r>
            <a:r>
              <a:rPr lang="en-US" i="1" dirty="0"/>
              <a:t>pre-image of </a:t>
            </a:r>
            <a:r>
              <a:rPr lang="en-US" b="1" dirty="0">
                <a:latin typeface="Times New Roman" panose="02020603050405020304" pitchFamily="18" charset="0"/>
              </a:rPr>
              <a:t>v</a:t>
            </a:r>
            <a:r>
              <a:rPr lang="en-US" dirty="0"/>
              <a:t> under the map </a:t>
            </a:r>
            <a:r>
              <a:rPr lang="en-US" i="1" dirty="0">
                <a:latin typeface="Times New Roman" panose="02020603050405020304" pitchFamily="18" charset="0"/>
              </a:rPr>
              <a:t>A</a:t>
            </a:r>
          </a:p>
          <a:p>
            <a:r>
              <a:rPr lang="en-US" dirty="0"/>
              <a:t>If </a:t>
            </a:r>
            <a:r>
              <a:rPr lang="en-US" i="1" dirty="0">
                <a:latin typeface="Times New Roman" panose="02020603050405020304" pitchFamily="18" charset="0"/>
              </a:rPr>
              <a:t>S </a:t>
            </a:r>
            <a:r>
              <a:rPr lang="en-US" dirty="0">
                <a:latin typeface="Times New Roman" panose="02020603050405020304" pitchFamily="18" charset="0"/>
              </a:rPr>
              <a:t>⊆</a:t>
            </a:r>
            <a:r>
              <a:rPr lang="en-US" b="1" dirty="0">
                <a:latin typeface="Edwardian Script ITC" panose="030303020407070D0804" pitchFamily="66" charset="0"/>
              </a:rPr>
              <a:t>U</a:t>
            </a:r>
            <a:r>
              <a:rPr lang="en-US" dirty="0"/>
              <a:t> , then </a:t>
            </a:r>
            <a:r>
              <a:rPr lang="en-US" i="1" dirty="0">
                <a:latin typeface="Times New Roman" panose="02020603050405020304" pitchFamily="18" charset="0"/>
              </a:rPr>
              <a:t>AS</a:t>
            </a:r>
            <a:r>
              <a:rPr lang="en-US" dirty="0"/>
              <a:t> is the collection of all </a:t>
            </a:r>
            <a:r>
              <a:rPr lang="en-US" i="1" dirty="0">
                <a:latin typeface="Times New Roman" panose="02020603050405020304" pitchFamily="18" charset="0"/>
              </a:rPr>
              <a:t>A</a:t>
            </a:r>
            <a:r>
              <a:rPr lang="en-US" b="1" dirty="0">
                <a:latin typeface="Times New Roman" panose="02020603050405020304" pitchFamily="18" charset="0"/>
              </a:rPr>
              <a:t>u</a:t>
            </a:r>
            <a:r>
              <a:rPr lang="en-US" dirty="0"/>
              <a:t> where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Times New Roman" panose="02020603050405020304" pitchFamily="18" charset="0"/>
              </a:rPr>
              <a:t>S</a:t>
            </a:r>
            <a:endParaRPr lang="en-US" dirty="0"/>
          </a:p>
          <a:p>
            <a:pPr lvl="1"/>
            <a:r>
              <a:rPr lang="en-US" i="1" dirty="0">
                <a:latin typeface="Times New Roman" panose="02020603050405020304" pitchFamily="18" charset="0"/>
              </a:rPr>
              <a:t>AS </a:t>
            </a:r>
            <a:r>
              <a:rPr lang="en-US" dirty="0"/>
              <a:t>is the image of </a:t>
            </a:r>
            <a:r>
              <a:rPr lang="en-US" i="1" dirty="0">
                <a:latin typeface="Times New Roman" panose="02020603050405020304" pitchFamily="18" charset="0"/>
              </a:rPr>
              <a:t>S</a:t>
            </a:r>
            <a:r>
              <a:rPr lang="en-US" dirty="0"/>
              <a:t> under the map </a:t>
            </a:r>
            <a:r>
              <a:rPr lang="en-US" i="1" dirty="0">
                <a:latin typeface="Times New Roman" panose="02020603050405020304" pitchFamily="18" charset="0"/>
              </a:rPr>
              <a:t>A</a:t>
            </a:r>
          </a:p>
          <a:p>
            <a:r>
              <a:rPr lang="en-US" dirty="0"/>
              <a:t>Let </a:t>
            </a:r>
            <a:r>
              <a:rPr lang="en-US" i="1" dirty="0">
                <a:latin typeface="Times New Roman" panose="02020603050405020304" pitchFamily="18" charset="0"/>
              </a:rPr>
              <a:t>A</a:t>
            </a:r>
            <a:r>
              <a:rPr lang="en-US" b="1" dirty="0">
                <a:latin typeface="Edwardian Script ITC" panose="030303020407070D0804" pitchFamily="66" charset="0"/>
              </a:rPr>
              <a:t>U</a:t>
            </a:r>
            <a:r>
              <a:rPr lang="en-US" dirty="0"/>
              <a:t>  be the collection of all images </a:t>
            </a:r>
            <a:r>
              <a:rPr lang="en-US" i="1" dirty="0">
                <a:latin typeface="Times New Roman" panose="02020603050405020304" pitchFamily="18" charset="0"/>
              </a:rPr>
              <a:t>A</a:t>
            </a:r>
            <a:r>
              <a:rPr lang="en-US" b="1" dirty="0">
                <a:latin typeface="Times New Roman" panose="02020603050405020304" pitchFamily="18" charset="0"/>
              </a:rPr>
              <a:t>u</a:t>
            </a:r>
            <a:r>
              <a:rPr lang="en-US" dirty="0"/>
              <a:t> for every </a:t>
            </a:r>
            <a:r>
              <a:rPr lang="en-US" b="1" dirty="0">
                <a:latin typeface="Times New Roman" panose="02020603050405020304" pitchFamily="18" charset="0"/>
              </a:rPr>
              <a:t>u</a:t>
            </a:r>
            <a:r>
              <a:rPr lang="en-US" dirty="0">
                <a:latin typeface="Times New Roman" panose="02020603050405020304" pitchFamily="18" charset="0"/>
              </a:rPr>
              <a:t> ∈</a:t>
            </a:r>
            <a:r>
              <a:rPr lang="en-US" b="1" dirty="0">
                <a:latin typeface="Edwardian Script ITC" panose="030303020407070D0804" pitchFamily="66" charset="0"/>
              </a:rPr>
              <a:t>U</a:t>
            </a:r>
            <a:r>
              <a:rPr lang="en-US" dirty="0"/>
              <a:t> </a:t>
            </a:r>
          </a:p>
          <a:p>
            <a:pPr lvl="1"/>
            <a:r>
              <a:rPr lang="en-US" dirty="0"/>
              <a:t>This is said to be the </a:t>
            </a:r>
            <a:r>
              <a:rPr lang="en-US" i="1" dirty="0"/>
              <a:t>range of </a:t>
            </a:r>
            <a:r>
              <a:rPr lang="en-US" i="1" dirty="0">
                <a:latin typeface="Times New Roman" panose="02020603050405020304" pitchFamily="18" charset="0"/>
              </a:rPr>
              <a:t>A</a:t>
            </a:r>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5818174A-23F9-4BB5-8E21-7B1DD6A4C0B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34066470"/>
      </p:ext>
    </p:extLst>
  </p:cSld>
  <p:clrMapOvr>
    <a:masterClrMapping/>
  </p:clrMapOvr>
  <mc:AlternateContent xmlns:mc="http://schemas.openxmlformats.org/markup-compatibility/2006" xmlns:p14="http://schemas.microsoft.com/office/powerpoint/2010/main">
    <mc:Choice Requires="p14">
      <p:transition spd="slow" p14:dur="2000" advTm="176700"/>
    </mc:Choice>
    <mc:Fallback xmlns="">
      <p:transition spd="slow" advTm="176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p:txBody>
          <a:bodyPr/>
          <a:lstStyle/>
          <a:p>
            <a:r>
              <a:rPr lang="en-US" dirty="0"/>
              <a:t>Here are examples of two operators, each mapping </a:t>
            </a:r>
            <a:r>
              <a:rPr lang="en-US" b="1" dirty="0"/>
              <a:t>R</a:t>
            </a:r>
            <a:r>
              <a:rPr lang="en-US" baseline="30000" dirty="0"/>
              <a:t>3</a:t>
            </a:r>
            <a:r>
              <a:rPr lang="en-US" dirty="0"/>
              <a:t> to </a:t>
            </a:r>
            <a:r>
              <a:rPr lang="en-US" b="1" dirty="0"/>
              <a:t>R</a:t>
            </a:r>
            <a:r>
              <a:rPr lang="en-US" baseline="30000" dirty="0"/>
              <a:t>3</a:t>
            </a:r>
            <a:endParaRPr lang="en-US" dirty="0"/>
          </a:p>
          <a:p>
            <a:pPr lvl="1"/>
            <a:r>
              <a:rPr lang="en-US" dirty="0"/>
              <a:t>The first maps to cylindrical coordinates</a:t>
            </a:r>
          </a:p>
          <a:p>
            <a:pPr lvl="1"/>
            <a:r>
              <a:rPr lang="en-US" dirty="0"/>
              <a:t>The second to spherical coordinates</a:t>
            </a:r>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3348134343"/>
              </p:ext>
            </p:extLst>
          </p:nvPr>
        </p:nvGraphicFramePr>
        <p:xfrm>
          <a:off x="1091575" y="3449637"/>
          <a:ext cx="2400300" cy="1808163"/>
        </p:xfrm>
        <a:graphic>
          <a:graphicData uri="http://schemas.openxmlformats.org/presentationml/2006/ole">
            <mc:AlternateContent xmlns:mc="http://schemas.openxmlformats.org/markup-compatibility/2006">
              <mc:Choice xmlns:v="urn:schemas-microsoft-com:vml" Requires="v">
                <p:oleObj spid="_x0000_s415817" name="Equation" r:id="rId6" imgW="2019240" imgH="1650960" progId="Equation.DSMT4">
                  <p:embed/>
                </p:oleObj>
              </mc:Choice>
              <mc:Fallback>
                <p:oleObj name="Equation" r:id="rId6" imgW="2019240" imgH="1650960" progId="Equation.DSMT4">
                  <p:embed/>
                  <p:pic>
                    <p:nvPicPr>
                      <p:cNvPr id="0" name=""/>
                      <p:cNvPicPr>
                        <a:picLocks noChangeAspect="1" noChangeArrowheads="1"/>
                      </p:cNvPicPr>
                      <p:nvPr/>
                    </p:nvPicPr>
                    <p:blipFill>
                      <a:blip r:embed="rId7"/>
                      <a:srcRect/>
                      <a:stretch>
                        <a:fillRect/>
                      </a:stretch>
                    </p:blipFill>
                    <p:spPr bwMode="auto">
                      <a:xfrm>
                        <a:off x="1091575" y="3449637"/>
                        <a:ext cx="2400300" cy="180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a:extLst>
              <a:ext uri="{FF2B5EF4-FFF2-40B4-BE49-F238E27FC236}">
                <a16:creationId xmlns:a16="http://schemas.microsoft.com/office/drawing/2014/main" id="{0488A42A-479E-4F45-8F18-4C35E576F4B6}"/>
              </a:ext>
            </a:extLst>
          </p:cNvPr>
          <p:cNvGraphicFramePr>
            <a:graphicFrameLocks noChangeAspect="1"/>
          </p:cNvGraphicFramePr>
          <p:nvPr>
            <p:extLst>
              <p:ext uri="{D42A27DB-BD31-4B8C-83A1-F6EECF244321}">
                <p14:modId xmlns:p14="http://schemas.microsoft.com/office/powerpoint/2010/main" val="4067941001"/>
              </p:ext>
            </p:extLst>
          </p:nvPr>
        </p:nvGraphicFramePr>
        <p:xfrm>
          <a:off x="4006396" y="2920999"/>
          <a:ext cx="3879850" cy="2865437"/>
        </p:xfrm>
        <a:graphic>
          <a:graphicData uri="http://schemas.openxmlformats.org/presentationml/2006/ole">
            <mc:AlternateContent xmlns:mc="http://schemas.openxmlformats.org/markup-compatibility/2006">
              <mc:Choice xmlns:v="urn:schemas-microsoft-com:vml" Requires="v">
                <p:oleObj spid="_x0000_s415818" name="Equation" r:id="rId8" imgW="3263760" imgH="2616120" progId="Equation.DSMT4">
                  <p:embed/>
                </p:oleObj>
              </mc:Choice>
              <mc:Fallback>
                <p:oleObj name="Equation" r:id="rId8" imgW="3263760" imgH="2616120" progId="Equation.DSMT4">
                  <p:embed/>
                  <p:pic>
                    <p:nvPicPr>
                      <p:cNvPr id="8" name="Object 7"/>
                      <p:cNvPicPr>
                        <a:picLocks noChangeAspect="1" noChangeArrowheads="1"/>
                      </p:cNvPicPr>
                      <p:nvPr/>
                    </p:nvPicPr>
                    <p:blipFill>
                      <a:blip r:embed="rId9"/>
                      <a:srcRect/>
                      <a:stretch>
                        <a:fillRect/>
                      </a:stretch>
                    </p:blipFill>
                    <p:spPr bwMode="auto">
                      <a:xfrm>
                        <a:off x="4006396" y="2920999"/>
                        <a:ext cx="3879850" cy="286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a:extLst>
              <a:ext uri="{FF2B5EF4-FFF2-40B4-BE49-F238E27FC236}">
                <a16:creationId xmlns:a16="http://schemas.microsoft.com/office/drawing/2014/main" id="{730EDEB7-FEBD-4CF4-8B01-1CD880CC4E51}"/>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829463725"/>
      </p:ext>
    </p:extLst>
  </p:cSld>
  <p:clrMapOvr>
    <a:masterClrMapping/>
  </p:clrMapOvr>
  <mc:AlternateContent xmlns:mc="http://schemas.openxmlformats.org/markup-compatibility/2006" xmlns:p14="http://schemas.microsoft.com/office/powerpoint/2010/main">
    <mc:Choice Requires="p14">
      <p:transition spd="slow" p14:dur="2000" advTm="28916"/>
    </mc:Choice>
    <mc:Fallback xmlns="">
      <p:transition spd="slow" advTm="289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endParaRPr lang="en-CA" dirty="0"/>
          </a:p>
        </p:txBody>
      </p:sp>
      <p:sp>
        <p:nvSpPr>
          <p:cNvPr id="3" name="Content Placeholder 2"/>
          <p:cNvSpPr>
            <a:spLocks noGrp="1"/>
          </p:cNvSpPr>
          <p:nvPr>
            <p:ph idx="1"/>
          </p:nvPr>
        </p:nvSpPr>
        <p:spPr/>
        <p:txBody>
          <a:bodyPr/>
          <a:lstStyle/>
          <a:p>
            <a:r>
              <a:rPr lang="en-US" dirty="0"/>
              <a:t>Here are three other operators</a:t>
            </a:r>
          </a:p>
          <a:p>
            <a:pPr lvl="1"/>
            <a:r>
              <a:rPr lang="en-US" dirty="0"/>
              <a:t>The first maps the vector to the average value</a:t>
            </a:r>
          </a:p>
          <a:p>
            <a:pPr lvl="1"/>
            <a:r>
              <a:rPr lang="en-US" dirty="0"/>
              <a:t>The second subtracts off the average of the entries</a:t>
            </a:r>
          </a:p>
          <a:p>
            <a:pPr lvl="1"/>
            <a:r>
              <a:rPr lang="en-US" dirty="0"/>
              <a:t>The third averages each point with its neighbors</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190579774"/>
              </p:ext>
            </p:extLst>
          </p:nvPr>
        </p:nvGraphicFramePr>
        <p:xfrm>
          <a:off x="3051741" y="3225800"/>
          <a:ext cx="2762250" cy="2252662"/>
        </p:xfrm>
        <a:graphic>
          <a:graphicData uri="http://schemas.openxmlformats.org/presentationml/2006/ole">
            <mc:AlternateContent xmlns:mc="http://schemas.openxmlformats.org/markup-compatibility/2006">
              <mc:Choice xmlns:v="urn:schemas-microsoft-com:vml" Requires="v">
                <p:oleObj spid="_x0000_s461844" name="Equation" r:id="rId6" imgW="2323800" imgH="2057400" progId="Equation.DSMT4">
                  <p:embed/>
                </p:oleObj>
              </mc:Choice>
              <mc:Fallback>
                <p:oleObj name="Equation" r:id="rId6" imgW="2323800" imgH="2057400" progId="Equation.DSMT4">
                  <p:embed/>
                  <p:pic>
                    <p:nvPicPr>
                      <p:cNvPr id="8" name="Object 7"/>
                      <p:cNvPicPr>
                        <a:picLocks noChangeAspect="1" noChangeArrowheads="1"/>
                      </p:cNvPicPr>
                      <p:nvPr/>
                    </p:nvPicPr>
                    <p:blipFill>
                      <a:blip r:embed="rId7"/>
                      <a:srcRect/>
                      <a:stretch>
                        <a:fillRect/>
                      </a:stretch>
                    </p:blipFill>
                    <p:spPr bwMode="auto">
                      <a:xfrm>
                        <a:off x="3051741" y="3225800"/>
                        <a:ext cx="2762250" cy="225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a:extLst>
              <a:ext uri="{FF2B5EF4-FFF2-40B4-BE49-F238E27FC236}">
                <a16:creationId xmlns:a16="http://schemas.microsoft.com/office/drawing/2014/main" id="{0488A42A-479E-4F45-8F18-4C35E576F4B6}"/>
              </a:ext>
            </a:extLst>
          </p:cNvPr>
          <p:cNvGraphicFramePr>
            <a:graphicFrameLocks noChangeAspect="1"/>
          </p:cNvGraphicFramePr>
          <p:nvPr>
            <p:extLst>
              <p:ext uri="{D42A27DB-BD31-4B8C-83A1-F6EECF244321}">
                <p14:modId xmlns:p14="http://schemas.microsoft.com/office/powerpoint/2010/main" val="2406808185"/>
              </p:ext>
            </p:extLst>
          </p:nvPr>
        </p:nvGraphicFramePr>
        <p:xfrm>
          <a:off x="6232071" y="3225800"/>
          <a:ext cx="2324100" cy="2224087"/>
        </p:xfrm>
        <a:graphic>
          <a:graphicData uri="http://schemas.openxmlformats.org/presentationml/2006/ole">
            <mc:AlternateContent xmlns:mc="http://schemas.openxmlformats.org/markup-compatibility/2006">
              <mc:Choice xmlns:v="urn:schemas-microsoft-com:vml" Requires="v">
                <p:oleObj spid="_x0000_s461845" name="Equation" r:id="rId8" imgW="1955520" imgH="2031840" progId="Equation.DSMT4">
                  <p:embed/>
                </p:oleObj>
              </mc:Choice>
              <mc:Fallback>
                <p:oleObj name="Equation" r:id="rId8" imgW="1955520" imgH="2031840" progId="Equation.DSMT4">
                  <p:embed/>
                  <p:pic>
                    <p:nvPicPr>
                      <p:cNvPr id="12" name="Object 11">
                        <a:extLst>
                          <a:ext uri="{FF2B5EF4-FFF2-40B4-BE49-F238E27FC236}">
                            <a16:creationId xmlns:a16="http://schemas.microsoft.com/office/drawing/2014/main" id="{0488A42A-479E-4F45-8F18-4C35E576F4B6}"/>
                          </a:ext>
                        </a:extLst>
                      </p:cNvPr>
                      <p:cNvPicPr>
                        <a:picLocks noChangeAspect="1" noChangeArrowheads="1"/>
                      </p:cNvPicPr>
                      <p:nvPr/>
                    </p:nvPicPr>
                    <p:blipFill>
                      <a:blip r:embed="rId9"/>
                      <a:srcRect/>
                      <a:stretch>
                        <a:fillRect/>
                      </a:stretch>
                    </p:blipFill>
                    <p:spPr bwMode="auto">
                      <a:xfrm>
                        <a:off x="6232071" y="3225800"/>
                        <a:ext cx="2324100" cy="222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a:extLst>
              <a:ext uri="{FF2B5EF4-FFF2-40B4-BE49-F238E27FC236}">
                <a16:creationId xmlns:a16="http://schemas.microsoft.com/office/drawing/2014/main" id="{F31E3FE0-2665-4131-91CA-A93A953EB75A}"/>
              </a:ext>
            </a:extLst>
          </p:cNvPr>
          <p:cNvGraphicFramePr>
            <a:graphicFrameLocks noChangeAspect="1"/>
          </p:cNvGraphicFramePr>
          <p:nvPr>
            <p:extLst>
              <p:ext uri="{D42A27DB-BD31-4B8C-83A1-F6EECF244321}">
                <p14:modId xmlns:p14="http://schemas.microsoft.com/office/powerpoint/2010/main" val="1975658430"/>
              </p:ext>
            </p:extLst>
          </p:nvPr>
        </p:nvGraphicFramePr>
        <p:xfrm>
          <a:off x="307975" y="3725862"/>
          <a:ext cx="2325687" cy="1223962"/>
        </p:xfrm>
        <a:graphic>
          <a:graphicData uri="http://schemas.openxmlformats.org/presentationml/2006/ole">
            <mc:AlternateContent xmlns:mc="http://schemas.openxmlformats.org/markup-compatibility/2006">
              <mc:Choice xmlns:v="urn:schemas-microsoft-com:vml" Requires="v">
                <p:oleObj spid="_x0000_s461846" name="Equation" r:id="rId10" imgW="1955520" imgH="1117440" progId="Equation.DSMT4">
                  <p:embed/>
                </p:oleObj>
              </mc:Choice>
              <mc:Fallback>
                <p:oleObj name="Equation" r:id="rId10" imgW="1955520" imgH="1117440" progId="Equation.DSMT4">
                  <p:embed/>
                  <p:pic>
                    <p:nvPicPr>
                      <p:cNvPr id="8" name="Object 7"/>
                      <p:cNvPicPr>
                        <a:picLocks noChangeAspect="1" noChangeArrowheads="1"/>
                      </p:cNvPicPr>
                      <p:nvPr/>
                    </p:nvPicPr>
                    <p:blipFill>
                      <a:blip r:embed="rId11"/>
                      <a:srcRect/>
                      <a:stretch>
                        <a:fillRect/>
                      </a:stretch>
                    </p:blipFill>
                    <p:spPr bwMode="auto">
                      <a:xfrm>
                        <a:off x="307975" y="3725862"/>
                        <a:ext cx="2325687"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a:extLst>
              <a:ext uri="{FF2B5EF4-FFF2-40B4-BE49-F238E27FC236}">
                <a16:creationId xmlns:a16="http://schemas.microsoft.com/office/drawing/2014/main" id="{5110A0C3-80AD-4034-AB7E-C21FCB6A8A4B}"/>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514651216"/>
      </p:ext>
    </p:extLst>
  </p:cSld>
  <p:clrMapOvr>
    <a:masterClrMapping/>
  </p:clrMapOvr>
  <mc:AlternateContent xmlns:mc="http://schemas.openxmlformats.org/markup-compatibility/2006" xmlns:p14="http://schemas.microsoft.com/office/powerpoint/2010/main">
    <mc:Choice Requires="p14">
      <p:transition spd="slow" p14:dur="2000" advTm="39406"/>
    </mc:Choice>
    <mc:Fallback xmlns="">
      <p:transition spd="slow" advTm="394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of a map or operator</a:t>
            </a:r>
          </a:p>
          <a:p>
            <a:pPr lvl="2"/>
            <a:r>
              <a:rPr lang="en-US" dirty="0"/>
              <a:t>A map takes vectors in the domain</a:t>
            </a:r>
            <a:br>
              <a:rPr lang="en-US" dirty="0"/>
            </a:br>
            <a:r>
              <a:rPr lang="en-US" dirty="0"/>
              <a:t>	and maps them to vectors in the codomain</a:t>
            </a:r>
          </a:p>
          <a:p>
            <a:pPr lvl="1"/>
            <a:r>
              <a:rPr lang="en-US" dirty="0"/>
              <a:t>Know the terms image and range</a:t>
            </a:r>
          </a:p>
          <a:p>
            <a:pPr lvl="2"/>
            <a:r>
              <a:rPr lang="en-US" dirty="0"/>
              <a:t>We can take the image of a vector, a subset of the domain,</a:t>
            </a:r>
            <a:br>
              <a:rPr lang="en-US" dirty="0"/>
            </a:br>
            <a:r>
              <a:rPr lang="en-US" dirty="0"/>
              <a:t>	or the entire domain</a:t>
            </a:r>
          </a:p>
          <a:p>
            <a:pPr lvl="1"/>
            <a:r>
              <a:rPr lang="en-US" dirty="0"/>
              <a:t>Have seen some examples</a:t>
            </a:r>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5" name="Audio 4">
            <a:hlinkClick r:id="" action="ppaction://media"/>
            <a:extLst>
              <a:ext uri="{FF2B5EF4-FFF2-40B4-BE49-F238E27FC236}">
                <a16:creationId xmlns:a16="http://schemas.microsoft.com/office/drawing/2014/main" id="{7F1FA488-12C8-4448-A606-39429CB2111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52483"/>
    </mc:Choice>
    <mc:Fallback xmlns="">
      <p:transition spd="slow" advTm="524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https://en.wikipedia.org/wiki/Map_(mathematics)</a:t>
            </a:r>
          </a:p>
          <a:p>
            <a:pPr marL="0" indent="0">
              <a:buNone/>
            </a:pPr>
            <a:r>
              <a:rPr lang="en-US" dirty="0"/>
              <a:t>[2]	https://en.wikipedia.org/wiki/Domain_of_a_function</a:t>
            </a:r>
          </a:p>
          <a:p>
            <a:pPr marL="0" indent="0">
              <a:buNone/>
            </a:pPr>
            <a:r>
              <a:rPr lang="en-US" dirty="0"/>
              <a:t>[3]	https://en.wikipedia.org/wiki/Codomain</a:t>
            </a:r>
          </a:p>
          <a:p>
            <a:pPr marL="0" indent="0">
              <a:buNone/>
            </a:pPr>
            <a:r>
              <a:rPr lang="en-US" dirty="0"/>
              <a:t>[4]	https://en.wikipedia.org/wiki/Image_(mathematics)</a:t>
            </a:r>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Linear maps and linear operators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Linear maps and linear operators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9.4|13.3|11.9|6.9|5.6"/>
</p:tagLst>
</file>

<file path=ppt/tags/tag2.xml><?xml version="1.0" encoding="utf-8"?>
<p:tagLst xmlns:a="http://schemas.openxmlformats.org/drawingml/2006/main" xmlns:r="http://schemas.openxmlformats.org/officeDocument/2006/relationships" xmlns:p="http://schemas.openxmlformats.org/presentationml/2006/main">
  <p:tag name="TIMING" val="|4.1|3.7|5|13.3|6.6|9.6|14.8"/>
</p:tagLst>
</file>

<file path=ppt/tags/tag3.xml><?xml version="1.0" encoding="utf-8"?>
<p:tagLst xmlns:a="http://schemas.openxmlformats.org/drawingml/2006/main" xmlns:r="http://schemas.openxmlformats.org/officeDocument/2006/relationships" xmlns:p="http://schemas.openxmlformats.org/presentationml/2006/main">
  <p:tag name="TIMING" val="|31.7|18.5|13.9|49|18.9"/>
</p:tagLst>
</file>

<file path=ppt/tags/tag4.xml><?xml version="1.0" encoding="utf-8"?>
<p:tagLst xmlns:a="http://schemas.openxmlformats.org/drawingml/2006/main" xmlns:r="http://schemas.openxmlformats.org/officeDocument/2006/relationships" xmlns:p="http://schemas.openxmlformats.org/presentationml/2006/main">
  <p:tag name="TIMING" val="|22.3|20.7|16.9|35.8|30.3"/>
</p:tagLst>
</file>

<file path=ppt/tags/tag5.xml><?xml version="1.0" encoding="utf-8"?>
<p:tagLst xmlns:a="http://schemas.openxmlformats.org/drawingml/2006/main" xmlns:r="http://schemas.openxmlformats.org/officeDocument/2006/relationships" xmlns:p="http://schemas.openxmlformats.org/presentationml/2006/main">
  <p:tag name="TIMING" val="|9|6.5"/>
</p:tagLst>
</file>

<file path=ppt/tags/tag6.xml><?xml version="1.0" encoding="utf-8"?>
<p:tagLst xmlns:a="http://schemas.openxmlformats.org/drawingml/2006/main" xmlns:r="http://schemas.openxmlformats.org/officeDocument/2006/relationships" xmlns:p="http://schemas.openxmlformats.org/presentationml/2006/main">
  <p:tag name="TIMING" val="|9.3|9.5|9.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39035</TotalTime>
  <Words>868</Words>
  <Application>Microsoft Office PowerPoint</Application>
  <PresentationFormat>On-screen Show (4:3)</PresentationFormat>
  <Paragraphs>110</Paragraphs>
  <Slides>13</Slides>
  <Notes>0</Notes>
  <HiddenSlides>0</HiddenSlides>
  <MMClips>13</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5" baseType="lpstr">
      <vt:lpstr>Arial</vt:lpstr>
      <vt:lpstr>Bookman Old Style</vt:lpstr>
      <vt:lpstr>Calibri</vt:lpstr>
      <vt:lpstr>Cambria</vt:lpstr>
      <vt:lpstr>Consolas</vt:lpstr>
      <vt:lpstr>Constantia</vt:lpstr>
      <vt:lpstr>Edwardian Script ITC</vt:lpstr>
      <vt:lpstr>Georgia</vt:lpstr>
      <vt:lpstr>Symbol</vt:lpstr>
      <vt:lpstr>Times New Roman</vt:lpstr>
      <vt:lpstr>Office Theme</vt:lpstr>
      <vt:lpstr>Equation</vt:lpstr>
      <vt:lpstr>8 Linear maps and linear operators</vt:lpstr>
      <vt:lpstr>Introduction</vt:lpstr>
      <vt:lpstr>Background</vt:lpstr>
      <vt:lpstr>Background</vt:lpstr>
      <vt:lpstr>Maps between vector spaces</vt:lpstr>
      <vt:lpstr>Definitions</vt:lpstr>
      <vt:lpstr>Example</vt:lpstr>
      <vt:lpstr>Example</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926</cp:revision>
  <dcterms:created xsi:type="dcterms:W3CDTF">2020-04-30T19:27:29Z</dcterms:created>
  <dcterms:modified xsi:type="dcterms:W3CDTF">2020-11-02T15:26:28Z</dcterms:modified>
</cp:coreProperties>
</file>